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81813" cy="95885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698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04FEF-943D-4787-B92E-C18BB8EDB6DC}" type="datetimeFigureOut">
              <a:rPr lang="pl-PL" smtClean="0"/>
              <a:pPr/>
              <a:t>10.04.2026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35965-8A32-43CD-868F-2E30DC58B39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64704" y="179512"/>
            <a:ext cx="5166574" cy="936104"/>
          </a:xfrm>
          <a:solidFill>
            <a:srgbClr val="92D050"/>
          </a:solidFill>
          <a:ln cmpd="sng">
            <a:solidFill>
              <a:schemeClr val="tx1"/>
            </a:solidFill>
          </a:ln>
          <a:effectLst>
            <a:outerShdw blurRad="165100" dir="7320000" sx="97000" sy="97000" algn="ctr" rotWithShape="0">
              <a:srgbClr val="000000"/>
            </a:outerShdw>
          </a:effectLst>
          <a:scene3d>
            <a:camera prst="orthographicFront"/>
            <a:lightRig rig="threePt" dir="t"/>
          </a:scene3d>
          <a:sp3d prstMaterial="dkEdge"/>
        </p:spPr>
        <p:txBody>
          <a:bodyPr>
            <a:normAutofit fontScale="90000"/>
          </a:bodyPr>
          <a:lstStyle/>
          <a:p>
            <a:r>
              <a:rPr lang="pl-PL" sz="2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sx="1000" sy="1000" algn="ctr" rotWithShape="0">
                    <a:srgbClr val="000000"/>
                  </a:outerShdw>
                </a:effectLst>
              </a:rPr>
              <a:t>Schemat procedury zobowiązania do leczenia </a:t>
            </a:r>
            <a:r>
              <a:rPr lang="pl-PL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sx="1000" sy="1000" algn="ctr" rotWithShape="0">
                    <a:srgbClr val="000000"/>
                  </a:outerShdw>
                </a:effectLst>
              </a:rPr>
              <a:t>odwykowego w Mieście Gorlice</a:t>
            </a:r>
            <a:r>
              <a:rPr lang="pl-PL" sz="2400" dirty="0"/>
              <a:t/>
            </a:r>
            <a:br>
              <a:rPr lang="pl-PL" sz="2400" dirty="0"/>
            </a:br>
            <a:endParaRPr lang="pl-PL" sz="24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2656" y="1979712"/>
            <a:ext cx="2754306" cy="864096"/>
          </a:xfrm>
          <a:solidFill>
            <a:srgbClr val="FFFF00"/>
          </a:solidFill>
          <a:ln>
            <a:solidFill>
              <a:schemeClr val="tx1">
                <a:alpha val="82000"/>
              </a:schemeClr>
            </a:solidFill>
          </a:ln>
          <a:effectLst>
            <a:outerShdw blurRad="254000" dir="11520000" algn="ctr" rotWithShape="0">
              <a:schemeClr val="tx1">
                <a:alpha val="89000"/>
              </a:schemeClr>
            </a:outerShdw>
          </a:effectLst>
        </p:spPr>
        <p:txBody>
          <a:bodyPr>
            <a:normAutofit fontScale="25000" lnSpcReduction="20000"/>
          </a:bodyPr>
          <a:lstStyle/>
          <a:p>
            <a:r>
              <a:rPr lang="pl-PL" sz="5600" b="1" dirty="0">
                <a:solidFill>
                  <a:schemeClr val="tx1"/>
                </a:solidFill>
                <a:effectLst>
                  <a:outerShdw dist="50800" dir="5400000" sx="4000" sy="4000" algn="ctr" rotWithShape="0">
                    <a:srgbClr val="000000">
                      <a:alpha val="99000"/>
                    </a:srgbClr>
                  </a:outerShdw>
                </a:effectLst>
              </a:rPr>
              <a:t>Złożenie wniosku do Miejskiej  Komisji Rozwiązywania Problemów</a:t>
            </a:r>
          </a:p>
          <a:p>
            <a:r>
              <a:rPr lang="pl-PL" sz="5600" b="1" dirty="0">
                <a:solidFill>
                  <a:schemeClr val="tx1"/>
                </a:solidFill>
                <a:effectLst>
                  <a:outerShdw dist="50800" dir="5400000" sx="4000" sy="4000" algn="ctr" rotWithShape="0">
                    <a:srgbClr val="000000">
                      <a:alpha val="99000"/>
                    </a:srgbClr>
                  </a:outerShdw>
                </a:effectLst>
              </a:rPr>
              <a:t>Alkoholowych </a:t>
            </a:r>
            <a:r>
              <a:rPr lang="pl-PL" sz="5600" b="1" dirty="0" smtClean="0">
                <a:solidFill>
                  <a:schemeClr val="tx1"/>
                </a:solidFill>
                <a:effectLst>
                  <a:outerShdw dist="50800" dir="5400000" sx="4000" sy="4000" algn="ctr" rotWithShape="0">
                    <a:srgbClr val="000000">
                      <a:alpha val="99000"/>
                    </a:srgbClr>
                  </a:outerShdw>
                </a:effectLst>
              </a:rPr>
              <a:t>w Gorlicach </a:t>
            </a:r>
            <a:endParaRPr lang="pl-PL" sz="5600" b="1" dirty="0">
              <a:solidFill>
                <a:schemeClr val="tx1"/>
              </a:solidFill>
              <a:effectLst>
                <a:outerShdw dist="50800" dir="5400000" sx="4000" sy="4000" algn="ctr" rotWithShape="0">
                  <a:srgbClr val="000000">
                    <a:alpha val="99000"/>
                  </a:srgbClr>
                </a:outerShdw>
              </a:effectLst>
            </a:endParaRPr>
          </a:p>
          <a:p>
            <a:r>
              <a:rPr lang="pl-PL" sz="7400" b="1" dirty="0"/>
              <a:t> </a:t>
            </a:r>
            <a:endParaRPr lang="pl-PL" sz="7400" dirty="0"/>
          </a:p>
          <a:p>
            <a:endParaRPr lang="pl-PL" dirty="0"/>
          </a:p>
        </p:txBody>
      </p:sp>
      <p:sp>
        <p:nvSpPr>
          <p:cNvPr id="4" name="Strzałka w dół 3"/>
          <p:cNvSpPr/>
          <p:nvPr/>
        </p:nvSpPr>
        <p:spPr>
          <a:xfrm>
            <a:off x="1556792" y="1331640"/>
            <a:ext cx="288032" cy="552061"/>
          </a:xfrm>
          <a:prstGeom prst="downArrow">
            <a:avLst/>
          </a:prstGeom>
          <a:effectLst>
            <a:outerShdw blurRad="50800" dist="50800" dir="5400000" algn="ctr" rotWithShape="0">
              <a:srgbClr val="000000">
                <a:alpha val="8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3645024" y="1259632"/>
            <a:ext cx="2538282" cy="1128125"/>
          </a:xfrm>
          <a:prstGeom prst="rect">
            <a:avLst/>
          </a:prstGeom>
          <a:solidFill>
            <a:srgbClr val="FFFF00"/>
          </a:solidFill>
          <a:ln>
            <a:solidFill>
              <a:schemeClr val="tx1">
                <a:alpha val="72000"/>
              </a:schemeClr>
            </a:solidFill>
          </a:ln>
          <a:effectLst>
            <a:outerShdw blurRad="127000" dir="4620000" sx="103000" sy="103000" algn="t" rotWithShape="0">
              <a:prstClr val="black">
                <a:alpha val="87000"/>
              </a:prstClr>
            </a:outerShdw>
          </a:effectLst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algn="ctr"/>
            <a:r>
              <a:rPr lang="pl-PL" b="1" dirty="0" smtClean="0"/>
              <a:t>Obsługa </a:t>
            </a:r>
            <a:r>
              <a:rPr lang="pl-PL" b="1" dirty="0" smtClean="0"/>
              <a:t>biura -przyjmowanie wniosków o leczenie  </a:t>
            </a:r>
            <a:r>
              <a:rPr lang="pl-PL" dirty="0" smtClean="0"/>
              <a:t>– </a:t>
            </a:r>
            <a:r>
              <a:rPr lang="pl-PL" dirty="0" smtClean="0"/>
              <a:t>Piotr Gajda, ul</a:t>
            </a:r>
            <a:r>
              <a:rPr lang="pl-PL" dirty="0"/>
              <a:t>. </a:t>
            </a:r>
            <a:r>
              <a:rPr lang="pl-PL" dirty="0" smtClean="0"/>
              <a:t>Rynek 2 </a:t>
            </a:r>
            <a:r>
              <a:rPr lang="pl-PL" dirty="0"/>
              <a:t>pokój nr </a:t>
            </a:r>
            <a:r>
              <a:rPr lang="pl-PL" dirty="0" smtClean="0"/>
              <a:t>118B</a:t>
            </a:r>
          </a:p>
          <a:p>
            <a:pPr algn="ctr"/>
            <a:r>
              <a:rPr lang="pl-PL" b="1" dirty="0" smtClean="0"/>
              <a:t>Tel. 18 35 51 282</a:t>
            </a:r>
          </a:p>
          <a:p>
            <a:pPr algn="ctr"/>
            <a:r>
              <a:rPr lang="pl-PL" sz="1600" dirty="0" smtClean="0"/>
              <a:t>Urząd Miejski </a:t>
            </a:r>
            <a:r>
              <a:rPr lang="pl-PL" sz="1600" dirty="0"/>
              <a:t>w  </a:t>
            </a:r>
            <a:r>
              <a:rPr lang="pl-PL" sz="1600" dirty="0" smtClean="0"/>
              <a:t>Gorlicach, </a:t>
            </a:r>
            <a:r>
              <a:rPr lang="pl-PL" sz="1600" dirty="0"/>
              <a:t>ul. Rynek 2, 38-300 Gorlice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l-PL" sz="7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trzałka w dół 8"/>
          <p:cNvSpPr/>
          <p:nvPr/>
        </p:nvSpPr>
        <p:spPr>
          <a:xfrm>
            <a:off x="1556792" y="3059832"/>
            <a:ext cx="270030" cy="672075"/>
          </a:xfrm>
          <a:prstGeom prst="downArrow">
            <a:avLst/>
          </a:prstGeom>
          <a:effectLst>
            <a:outerShdw blurRad="50800" dist="63500" dir="4440000" algn="ctr" rotWithShape="0">
              <a:srgbClr val="000000">
                <a:alpha val="71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260648" y="3923928"/>
            <a:ext cx="2754306" cy="576064"/>
          </a:xfrm>
          <a:prstGeom prst="rect">
            <a:avLst/>
          </a:prstGeom>
          <a:solidFill>
            <a:srgbClr val="FFFF00">
              <a:alpha val="93000"/>
            </a:srgbClr>
          </a:solidFill>
          <a:ln>
            <a:solidFill>
              <a:schemeClr val="tx1">
                <a:alpha val="85000"/>
              </a:schemeClr>
            </a:solidFill>
          </a:ln>
          <a:effectLst>
            <a:innerShdw blurRad="127000" dist="50800" dir="8100000">
              <a:prstClr val="black">
                <a:alpha val="52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pl-PL" b="1" dirty="0" smtClean="0"/>
              <a:t>Komisja </a:t>
            </a:r>
            <a:endParaRPr lang="pl-PL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l-PL" sz="7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Strzałka w prawo 13"/>
          <p:cNvSpPr/>
          <p:nvPr/>
        </p:nvSpPr>
        <p:spPr>
          <a:xfrm>
            <a:off x="3212976" y="2195736"/>
            <a:ext cx="432048" cy="382147"/>
          </a:xfrm>
          <a:prstGeom prst="rightArrow">
            <a:avLst/>
          </a:prstGeom>
          <a:effectLst>
            <a:outerShdw dist="50800" dir="3180000" sx="95000" sy="95000" algn="ctr" rotWithShape="0">
              <a:srgbClr val="000000">
                <a:alpha val="7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60648" y="4047425"/>
            <a:ext cx="2754306" cy="258532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52400" dist="50800" dir="5400000" algn="ctr" rotWithShape="0">
              <a:srgbClr val="000000">
                <a:alpha val="9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l-PL" sz="1200" b="1" dirty="0" smtClean="0">
                <a:latin typeface="Calibri" pitchFamily="34" charset="0"/>
                <a:ea typeface="Calibri" pitchFamily="34" charset="0"/>
                <a:cs typeface="CourierNewPSMT" charset="-18"/>
              </a:rPr>
              <a:t>Wzywamy dwukrotnie :</a:t>
            </a:r>
            <a:endParaRPr lang="pl-PL" sz="1200" b="1" dirty="0" smtClean="0">
              <a:latin typeface="Calibri" pitchFamily="34" charset="0"/>
              <a:ea typeface="Calibri" pitchFamily="34" charset="0"/>
              <a:cs typeface="CourierNewPSMT" charset="-1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200" dirty="0" smtClean="0"/>
              <a:t>Jeżeli komisja uzna, </a:t>
            </a:r>
            <a:r>
              <a:rPr lang="pl-PL" sz="1200" dirty="0" smtClean="0"/>
              <a:t>że </a:t>
            </a:r>
            <a:r>
              <a:rPr lang="pl-PL" sz="1200" dirty="0" smtClean="0"/>
              <a:t>zgłoszenie jest zasadne podejmuje stosowne działania. W pierwszej kolejności nakłania uzależnionego do podjęcia dobrowolnej </a:t>
            </a:r>
            <a:r>
              <a:rPr lang="pl-PL" sz="1200" dirty="0" err="1" smtClean="0"/>
              <a:t>terapii</a:t>
            </a:r>
            <a:r>
              <a:rPr lang="pl-PL" sz="1200" dirty="0" smtClean="0"/>
              <a:t> odwykowej, a dopiero w następnej kolejności kieruje sprawę do sądu.</a:t>
            </a:r>
            <a:endParaRPr lang="pl-PL" sz="1200" b="1" dirty="0" smtClean="0">
              <a:latin typeface="Calibri" pitchFamily="34" charset="0"/>
              <a:ea typeface="Calibri" pitchFamily="34" charset="0"/>
              <a:cs typeface="CourierNewPSMT" charset="-18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NewPSMT" charset="-18"/>
              </a:rPr>
              <a:t>- </a:t>
            </a: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NewPSMT" charset="-18"/>
              </a:rPr>
              <a:t>kieruje na badanie do biegłych sądowych</a:t>
            </a:r>
            <a:endParaRPr kumimoji="0" 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NewPSMT" charset="-18"/>
              </a:rPr>
              <a:t>- ewentualnie zbiera inne dowody</a:t>
            </a:r>
            <a:endParaRPr kumimoji="0" 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Strzałka w prawo 15"/>
          <p:cNvSpPr/>
          <p:nvPr/>
        </p:nvSpPr>
        <p:spPr>
          <a:xfrm>
            <a:off x="3140968" y="4355976"/>
            <a:ext cx="486054" cy="576064"/>
          </a:xfrm>
          <a:prstGeom prst="rightArrow">
            <a:avLst/>
          </a:prstGeom>
          <a:effectLst>
            <a:outerShdw blurRad="101600" dist="88900" dir="1560000" sx="78000" sy="78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645024" y="2555776"/>
            <a:ext cx="2538282" cy="5786199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>
                <a:alpha val="96000"/>
              </a:schemeClr>
            </a:solidFill>
            <a:miter lim="800000"/>
            <a:headEnd/>
            <a:tailEnd/>
          </a:ln>
          <a:effectLst>
            <a:outerShdw blurRad="152400" dist="76200" dir="7140000" sx="106000" sy="106000" algn="ctr" rotWithShape="0">
              <a:srgbClr val="000000">
                <a:alpha val="79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NewPSMT" charset="-18"/>
              </a:rPr>
              <a:t>Komisja kieruje wniosek do Sądu o przymusowe leczenie, jeżeli</a:t>
            </a:r>
            <a:r>
              <a:rPr lang="pl-PL" sz="1400" b="1" dirty="0" smtClean="0">
                <a:latin typeface="Arial" pitchFamily="34" charset="0"/>
              </a:rPr>
              <a:t> </a:t>
            </a:r>
            <a:r>
              <a:rPr kumimoji="0" 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NewPSMT" charset="-18"/>
              </a:rPr>
              <a:t>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pl-PL" sz="1400" b="1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 smtClean="0"/>
              <a:t>-</a:t>
            </a:r>
            <a:r>
              <a:rPr lang="pl-PL" sz="1400" b="1" dirty="0" smtClean="0"/>
              <a:t>Brak </a:t>
            </a:r>
            <a:r>
              <a:rPr lang="pl-PL" sz="1400" b="1" dirty="0" smtClean="0"/>
              <a:t>dobrowolnej zgody:</a:t>
            </a:r>
            <a:r>
              <a:rPr lang="pl-PL" sz="1400" dirty="0" smtClean="0"/>
              <a:t> Osoba uzależniona odmawia podjęcia leczenia</a:t>
            </a:r>
            <a:r>
              <a:rPr lang="pl-PL" sz="1400" dirty="0" smtClean="0"/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-</a:t>
            </a:r>
            <a:r>
              <a:rPr lang="pl-PL" sz="1400" b="1" dirty="0" smtClean="0"/>
              <a:t>Niezgłoszenie się na badanie:</a:t>
            </a:r>
            <a:r>
              <a:rPr lang="pl-PL" sz="1400" dirty="0" smtClean="0"/>
              <a:t> Osoba, która zgodziła się na badanie przez biegłych, nie stawia się w wyznaczonym terminie</a:t>
            </a:r>
            <a:r>
              <a:rPr lang="pl-PL" sz="1400" dirty="0" smtClean="0"/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-</a:t>
            </a:r>
            <a:r>
              <a:rPr lang="pl-PL" sz="1400" b="1" dirty="0" smtClean="0"/>
              <a:t>Uporczywe uchylanie się:</a:t>
            </a:r>
            <a:r>
              <a:rPr lang="pl-PL" sz="1400" dirty="0" smtClean="0"/>
              <a:t> Osoba nie reaguje na wezwania Komis</a:t>
            </a:r>
            <a:endParaRPr kumimoji="0" lang="pl-PL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OpenSymbol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1200" dirty="0" smtClean="0"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1200" dirty="0" smtClean="0"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1200" dirty="0" smtClean="0"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1200" dirty="0" smtClean="0"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1200" dirty="0" smtClean="0"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1200" dirty="0" smtClean="0"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1200" dirty="0" smtClean="0"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1200" dirty="0" smtClean="0"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1200" dirty="0" smtClean="0">
              <a:latin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sz="1200" dirty="0" smtClean="0">
                <a:latin typeface="Calibri" pitchFamily="34" charset="0"/>
              </a:rPr>
              <a:t>….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645024" y="6588224"/>
            <a:ext cx="2592288" cy="2108269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>
                <a:alpha val="95000"/>
              </a:schemeClr>
            </a:solidFill>
            <a:miter lim="800000"/>
            <a:headEnd/>
            <a:tailEnd/>
          </a:ln>
          <a:effectLst>
            <a:outerShdw blurRad="190500" dist="101600" dir="5280000" sx="103000" sy="103000" algn="ctr" rotWithShape="0">
              <a:schemeClr val="tx1">
                <a:alpha val="84000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OpenSymbol" pitchFamily="2" charset="0"/>
              </a:rPr>
              <a:t>– </a:t>
            </a: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NewPSMT" charset="-18"/>
              </a:rPr>
              <a:t>kieruje na badanie przez biegłych, o ile nie zostało</a:t>
            </a:r>
            <a:r>
              <a:rPr lang="pl-PL" sz="1200" b="1" dirty="0" smtClean="0">
                <a:latin typeface="Arial" pitchFamily="34" charset="0"/>
              </a:rPr>
              <a:t> </a:t>
            </a: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NewPSMT" charset="-18"/>
              </a:rPr>
              <a:t>przeprowadzone wcześniej,</a:t>
            </a:r>
            <a:endParaRPr kumimoji="0" 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OpenSymbol" pitchFamily="2" charset="0"/>
              </a:rPr>
              <a:t>– </a:t>
            </a: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NewPSMT" charset="-18"/>
              </a:rPr>
              <a:t>wyznacza rozprawę,</a:t>
            </a:r>
            <a:endParaRPr kumimoji="0" 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OpenSymbol" pitchFamily="2" charset="0"/>
              </a:rPr>
              <a:t>– </a:t>
            </a: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NewPSMT" charset="-18"/>
              </a:rPr>
              <a:t>przesłuchuje świadków, dopuszcza inne dowody,</a:t>
            </a:r>
            <a:endParaRPr kumimoji="0" 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OpenSymbol" pitchFamily="2" charset="0"/>
              </a:rPr>
              <a:t>– </a:t>
            </a: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NewPSMT" charset="-18"/>
              </a:rPr>
              <a:t>orzeka o obowiązku leczenia w trybie ambulatoryjnym</a:t>
            </a:r>
            <a:endParaRPr kumimoji="0" 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urierNewPSMT" charset="-18"/>
              </a:rPr>
              <a:t>(otwartym) lub stacjonarnym (zamkniętym)</a:t>
            </a:r>
            <a:endParaRPr kumimoji="0" lang="pl-P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Strzałka w dół 18"/>
          <p:cNvSpPr/>
          <p:nvPr/>
        </p:nvSpPr>
        <p:spPr>
          <a:xfrm>
            <a:off x="1628800" y="7380312"/>
            <a:ext cx="270030" cy="672075"/>
          </a:xfrm>
          <a:prstGeom prst="downArrow">
            <a:avLst>
              <a:gd name="adj1" fmla="val 100000"/>
              <a:gd name="adj2" fmla="val 50000"/>
            </a:avLst>
          </a:prstGeom>
          <a:solidFill>
            <a:schemeClr val="accent1"/>
          </a:solidFill>
          <a:effectLst>
            <a:outerShdw blurRad="127000" dist="88900" dir="5400000" sx="104000" sy="104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188640" y="8172400"/>
            <a:ext cx="2754306" cy="36933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>
                <a:alpha val="94000"/>
              </a:schemeClr>
            </a:solidFill>
            <a:miter lim="800000"/>
            <a:headEnd/>
            <a:tailEnd/>
          </a:ln>
          <a:effectLst>
            <a:outerShdw blurRad="165100" dir="15900000" sx="104000" sy="104000" algn="ctr" rotWithShape="0">
              <a:schemeClr val="tx1">
                <a:alpha val="81000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Sąd</a:t>
            </a:r>
          </a:p>
        </p:txBody>
      </p:sp>
      <p:sp>
        <p:nvSpPr>
          <p:cNvPr id="21" name="Strzałka w prawo 20"/>
          <p:cNvSpPr/>
          <p:nvPr/>
        </p:nvSpPr>
        <p:spPr>
          <a:xfrm>
            <a:off x="3068960" y="7596336"/>
            <a:ext cx="48605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204</Words>
  <Application>Microsoft Office PowerPoint</Application>
  <PresentationFormat>Pokaz na ekranie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Schemat procedury zobowiązania do leczenia odwykowego w Mieście Gorlice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Schemat procedury zobowiązania do leczenia odwykowego</dc:title>
  <dc:creator>Gajda</dc:creator>
  <cp:lastModifiedBy>PC</cp:lastModifiedBy>
  <cp:revision>13</cp:revision>
  <dcterms:created xsi:type="dcterms:W3CDTF">2016-07-27T09:00:33Z</dcterms:created>
  <dcterms:modified xsi:type="dcterms:W3CDTF">2026-04-10T09:47:12Z</dcterms:modified>
</cp:coreProperties>
</file>